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Merriweather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Merriweather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italic.fntdata"/><Relationship Id="rId25" Type="http://schemas.openxmlformats.org/officeDocument/2006/relationships/font" Target="fonts/Merriweather-bold.fntdata"/><Relationship Id="rId27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3d74c688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3d74c688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3d18d09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3d18d09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3d18d090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3d18d090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3e3c2e0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3e3c2e0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fb5921298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fb592129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3f50355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3f50355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3d09394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3d09394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3d093945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3d093945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3d74c688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3d74c688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3d74c688c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3d74c688c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3d74c688c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3d74c688c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3f50355d2_11_9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3f50355d2_11_9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3d74c688c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3d74c688c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environment.nsw.gov.au/resources/clm/docs/pdf/publiclist.pdf" TargetMode="External"/><Relationship Id="rId10" Type="http://schemas.openxmlformats.org/officeDocument/2006/relationships/hyperlink" Target="https://www.environment.nsw.gov.au/resources/clm/docs/pdf/publiclist.pdf" TargetMode="External"/><Relationship Id="rId13" Type="http://schemas.openxmlformats.org/officeDocument/2006/relationships/hyperlink" Target="http://parramattariver.org.au/wp-content/uploads/estuaryprocesses2010/h%20Section_8_GIS.pdf" TargetMode="External"/><Relationship Id="rId12" Type="http://schemas.openxmlformats.org/officeDocument/2006/relationships/hyperlink" Target="http://parramattariver.org.au/wp-content/uploads/estuaryprocesses2010/h%20Section_8_GIS.pdf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benbowenviro.com.au/assets/COMPLETE-Asbestos-Mould-Hazardous-Work-History-October-2013.pdf" TargetMode="External"/><Relationship Id="rId4" Type="http://schemas.openxmlformats.org/officeDocument/2006/relationships/hyperlink" Target="http://www.benbowenviro.com.au/assets/COMPLETE-Asbestos-Mould-Hazardous-Work-History-October-2013.pdf" TargetMode="External"/><Relationship Id="rId9" Type="http://schemas.openxmlformats.org/officeDocument/2006/relationships/hyperlink" Target="https://hgic.clemson.edu/factsheet/an-introduction-to-bioswales/" TargetMode="External"/><Relationship Id="rId15" Type="http://schemas.openxmlformats.org/officeDocument/2006/relationships/hyperlink" Target="https://www.sustainabilitymatters.net.au/content/water/news/rheem-upgrades-manufacturing-facility-following-deregulation-951311945" TargetMode="External"/><Relationship Id="rId14" Type="http://schemas.openxmlformats.org/officeDocument/2006/relationships/hyperlink" Target="https://www.sustainabilitymatters.net.au/content/water/news/rheem-upgrades-manufacturing-facility-following-deregulation-951311945" TargetMode="External"/><Relationship Id="rId5" Type="http://schemas.openxmlformats.org/officeDocument/2006/relationships/hyperlink" Target="https://www.dailytelegraph.com.au/newslocal/parramatta/parramatta-cbd-population-growing-at-record-pace/news-story/d29be3addbad9bd5909b4df4564cf6c6" TargetMode="External"/><Relationship Id="rId6" Type="http://schemas.openxmlformats.org/officeDocument/2006/relationships/hyperlink" Target="https://www.dailytelegraph.com.au/newslocal/parramatta/parramatta-cbd-population-growing-at-record-pace/news-story/d29be3addbad9bd5909b4df4564cf6c6" TargetMode="External"/><Relationship Id="rId7" Type="http://schemas.openxmlformats.org/officeDocument/2006/relationships/hyperlink" Target="https://bizfluent.com/info-8169695-advantages-disadvantages-factories.html" TargetMode="External"/><Relationship Id="rId8" Type="http://schemas.openxmlformats.org/officeDocument/2006/relationships/hyperlink" Target="https://bizfluent.com/info-8169695-advantages-disadvantages-factories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6.png"/><Relationship Id="rId9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17.png"/><Relationship Id="rId7" Type="http://schemas.openxmlformats.org/officeDocument/2006/relationships/image" Target="../media/image15.png"/><Relationship Id="rId8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Golder Rapid Response Challenge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Area 2 - Rydalmere 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Arial"/>
                <a:ea typeface="Arial"/>
                <a:cs typeface="Arial"/>
                <a:sym typeface="Arial"/>
              </a:rPr>
              <a:t>Team: Healthy Harold</a:t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Heejin Chang, Timothy Fong, Josh Tan, Toby Ou, Lin Luo, Ivan Xu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Sustainable Development</a:t>
            </a:r>
            <a:endParaRPr/>
          </a:p>
        </p:txBody>
      </p:sp>
      <p:sp>
        <p:nvSpPr>
          <p:cNvPr id="144" name="Google Shape;144;p22"/>
          <p:cNvSpPr txBox="1"/>
          <p:nvPr/>
        </p:nvSpPr>
        <p:spPr>
          <a:xfrm>
            <a:off x="660100" y="1568250"/>
            <a:ext cx="3500700" cy="27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Short Term Benefits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Centralised concentrated commerce (supermarkets, food stalls etc.)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Shop around on foot rather than travelling to </a:t>
            </a:r>
            <a:r>
              <a:rPr lang="en-GB"/>
              <a:t>neighbouring districts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More parking areas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Encourage people to stay within the area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Variety of activities for all ages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Efficient utilisation of space</a:t>
            </a:r>
            <a:endParaRPr/>
          </a:p>
        </p:txBody>
      </p:sp>
      <p:sp>
        <p:nvSpPr>
          <p:cNvPr id="145" name="Google Shape;145;p22"/>
          <p:cNvSpPr txBox="1"/>
          <p:nvPr/>
        </p:nvSpPr>
        <p:spPr>
          <a:xfrm>
            <a:off x="5048575" y="1568250"/>
            <a:ext cx="3500700" cy="24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Long Term Benefits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Reduced carbon footprints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Reduced waste production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Encourages conversion to electric heaters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Increased job availability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Risks</a:t>
            </a:r>
            <a:endParaRPr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11725" y="1381625"/>
            <a:ext cx="3999900" cy="34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White Asbestos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Involved in Rheem production processes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Declared contamination free in 2017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Precautions to be taken regardless due to potential risk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3"/>
          <p:cNvSpPr txBox="1"/>
          <p:nvPr>
            <p:ph idx="2" type="body"/>
          </p:nvPr>
        </p:nvSpPr>
        <p:spPr>
          <a:xfrm>
            <a:off x="4832425" y="1325225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Workers to be given personal protective equipment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Nearby residents and business to be notified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099" y="3218350"/>
            <a:ext cx="2438475" cy="1628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1825" y="2814950"/>
            <a:ext cx="2304650" cy="207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 txBox="1"/>
          <p:nvPr/>
        </p:nvSpPr>
        <p:spPr>
          <a:xfrm>
            <a:off x="1754975" y="4746250"/>
            <a:ext cx="2438400" cy="2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White Asbestos sample</a:t>
            </a:r>
            <a:endParaRPr i="1" sz="1000"/>
          </a:p>
        </p:txBody>
      </p:sp>
      <p:sp>
        <p:nvSpPr>
          <p:cNvPr id="156" name="Google Shape;156;p23"/>
          <p:cNvSpPr txBox="1"/>
          <p:nvPr/>
        </p:nvSpPr>
        <p:spPr>
          <a:xfrm>
            <a:off x="6133900" y="4809975"/>
            <a:ext cx="2438400" cy="2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Personal protective equipment</a:t>
            </a:r>
            <a:endParaRPr i="1"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Risks</a:t>
            </a:r>
            <a:endParaRPr/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311700" y="1505700"/>
            <a:ext cx="43581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Contamination of Waterways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Proximity of site to bodies of water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Potential wastewater runoff would aggravate existing pollution issues in Parramatta River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4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Construction of bioswales throughout the site and around vicinities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600" y="2571750"/>
            <a:ext cx="3838925" cy="215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 rotWithShape="1">
          <a:blip r:embed="rId4">
            <a:alphaModFix/>
          </a:blip>
          <a:srcRect b="0" l="0" r="0" t="14339"/>
          <a:stretch/>
        </p:blipFill>
        <p:spPr>
          <a:xfrm>
            <a:off x="1349925" y="2875400"/>
            <a:ext cx="1975425" cy="181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/>
          <p:nvPr/>
        </p:nvSpPr>
        <p:spPr>
          <a:xfrm>
            <a:off x="1098475" y="4686700"/>
            <a:ext cx="2663100" cy="2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Site location in relation to Parramatta River</a:t>
            </a:r>
            <a:endParaRPr i="1" sz="1000"/>
          </a:p>
        </p:txBody>
      </p:sp>
      <p:sp>
        <p:nvSpPr>
          <p:cNvPr id="167" name="Google Shape;167;p24"/>
          <p:cNvSpPr txBox="1"/>
          <p:nvPr/>
        </p:nvSpPr>
        <p:spPr>
          <a:xfrm>
            <a:off x="6594775" y="4686700"/>
            <a:ext cx="1209000" cy="2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Bioswale design</a:t>
            </a:r>
            <a:endParaRPr i="1"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Conclusion &amp; Masterplan Sketch</a:t>
            </a:r>
            <a:endParaRPr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178" name="Google Shape;178;p26"/>
          <p:cNvSpPr txBox="1"/>
          <p:nvPr/>
        </p:nvSpPr>
        <p:spPr>
          <a:xfrm>
            <a:off x="236875" y="1353550"/>
            <a:ext cx="8719200" cy="34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Benbow Environmental 2013, </a:t>
            </a:r>
            <a:r>
              <a:rPr i="1" lang="en-GB" sz="1000"/>
              <a:t>Asbestos, Mould, &amp; Hazardous Materials Audit</a:t>
            </a:r>
            <a:r>
              <a:rPr lang="en-GB" sz="1000"/>
              <a:t>, viewed 2 November 2019,</a:t>
            </a:r>
            <a:r>
              <a:rPr lang="en-GB" sz="1000">
                <a:uFill>
                  <a:noFill/>
                </a:uFill>
                <a:hlinkClick r:id="rId3"/>
              </a:rPr>
              <a:t> </a:t>
            </a:r>
            <a:r>
              <a:rPr lang="en-GB" sz="10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http://www.benbowenviro.com.au/assets/COMPLETE-Asbestos-Mould-Hazardous-Work-History-October-2013.pdf</a:t>
            </a:r>
            <a:endParaRPr sz="1000" u="sng">
              <a:solidFill>
                <a:schemeClr val="accent5"/>
              </a:solidFill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</a:t>
            </a:r>
            <a:endParaRPr sz="1000"/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Bosworth, T 2017, ‘Parramatta CBD Growing at Record Pace’, </a:t>
            </a:r>
            <a:r>
              <a:rPr i="1" lang="en-GB" sz="1000"/>
              <a:t>The Daily Telegraph</a:t>
            </a:r>
            <a:r>
              <a:rPr lang="en-GB" sz="1000"/>
              <a:t>, 8 March, viewed 2 November 2019,</a:t>
            </a:r>
            <a:r>
              <a:rPr lang="en-GB" sz="1000" u="sng">
                <a:hlinkClick r:id="rId5"/>
              </a:rPr>
              <a:t> </a:t>
            </a:r>
            <a:r>
              <a:rPr lang="en-GB" sz="10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https://www.dailytelegraph.com.au/newslocal/parramatta/parramatta-cbd-population-growing-at-record-pace/news-story/d29be3addbad9bd5909b4df4564cf6c6</a:t>
            </a:r>
            <a:endParaRPr sz="1000" u="sng">
              <a:solidFill>
                <a:schemeClr val="accent5"/>
              </a:solidFill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</a:t>
            </a:r>
            <a:endParaRPr sz="1000"/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Fred Decker 2019, ‘What are advantages and disadvantages of Factories’, </a:t>
            </a:r>
            <a:r>
              <a:rPr i="1" lang="en-GB" sz="1000"/>
              <a:t>Bizfluent</a:t>
            </a:r>
            <a:r>
              <a:rPr lang="en-GB" sz="1000"/>
              <a:t>, 22 Jan, viewed 4 November 2019,</a:t>
            </a:r>
            <a:r>
              <a:rPr lang="en-GB" sz="1000">
                <a:uFill>
                  <a:noFill/>
                </a:uFill>
                <a:hlinkClick r:id="rId7"/>
              </a:rPr>
              <a:t> </a:t>
            </a:r>
            <a:r>
              <a:rPr lang="en-GB" sz="1000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https://bizfluent.com/info-8169695-advantages-disadvantages-factories.html</a:t>
            </a:r>
            <a:endParaRPr sz="1000" u="sng">
              <a:solidFill>
                <a:schemeClr val="accent5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 u="sng">
              <a:solidFill>
                <a:schemeClr val="accent5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Home &amp; Garden Information Center 2015, </a:t>
            </a:r>
            <a:r>
              <a:rPr i="1" lang="en-GB" sz="1000"/>
              <a:t>An Introduction to Bioswales</a:t>
            </a:r>
            <a:r>
              <a:rPr lang="en-GB" sz="1000"/>
              <a:t>, viewed 4 November 2019, </a:t>
            </a:r>
            <a:r>
              <a:rPr lang="en-GB" sz="1000" u="sng">
                <a:solidFill>
                  <a:schemeClr val="accent5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https://hgic.clemson.edu/factsheet/an-introduction-to-bioswales/</a:t>
            </a:r>
            <a:endParaRPr sz="1000" u="sng">
              <a:solidFill>
                <a:schemeClr val="accent5"/>
              </a:solidFill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</a:t>
            </a:r>
            <a:endParaRPr sz="1000"/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NSW Environment Protection Authority 2017, </a:t>
            </a:r>
            <a:r>
              <a:rPr i="1" lang="en-GB" sz="1000"/>
              <a:t>List of NSW Contaminated Sites Notified to EPA as of 10 November 2017</a:t>
            </a:r>
            <a:r>
              <a:rPr lang="en-GB" sz="1000"/>
              <a:t>, viewed 2 November 2019,</a:t>
            </a:r>
            <a:r>
              <a:rPr lang="en-GB" sz="1000">
                <a:uFill>
                  <a:noFill/>
                </a:uFill>
                <a:hlinkClick r:id="rId10"/>
              </a:rPr>
              <a:t> </a:t>
            </a:r>
            <a:r>
              <a:rPr lang="en-GB" sz="1000" u="sng">
                <a:solidFill>
                  <a:schemeClr val="accent5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https://www.environment.nsw.gov.au/resources/clm/docs/pdf/publiclist.pdf</a:t>
            </a:r>
            <a:endParaRPr sz="1000" u="sng">
              <a:solidFill>
                <a:schemeClr val="accent5"/>
              </a:solidFill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</a:t>
            </a:r>
            <a:endParaRPr sz="1000"/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Parramatta River Catchment Group 2010, </a:t>
            </a:r>
            <a:r>
              <a:rPr i="1" lang="en-GB" sz="1000"/>
              <a:t>Parramatta River Estuary Processes Study</a:t>
            </a:r>
            <a:r>
              <a:rPr lang="en-GB" sz="1000"/>
              <a:t>, viewed 2 November 2019,</a:t>
            </a:r>
            <a:r>
              <a:rPr lang="en-GB" sz="1000">
                <a:uFill>
                  <a:noFill/>
                </a:uFill>
                <a:hlinkClick r:id="rId12"/>
              </a:rPr>
              <a:t> </a:t>
            </a:r>
            <a:r>
              <a:rPr lang="en-GB" sz="1000" u="sng">
                <a:solidFill>
                  <a:schemeClr val="accent5"/>
                </a:solid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http://parramattariver.org.au/wp-content/uploads/estuaryprocesses2010/h%20Section_8_GIS.pdf</a:t>
            </a:r>
            <a:endParaRPr sz="1000" u="sng">
              <a:solidFill>
                <a:schemeClr val="accent5"/>
              </a:solidFill>
            </a:endParaRPr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</a:t>
            </a:r>
            <a:endParaRPr sz="1000"/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Rheem Australia 2018, ‘Rheem upgrades Manufacturing Facility following Deregulation’, </a:t>
            </a:r>
            <a:r>
              <a:rPr i="1" lang="en-GB" sz="1000"/>
              <a:t>Sustainability Matters</a:t>
            </a:r>
            <a:r>
              <a:rPr lang="en-GB" sz="1000"/>
              <a:t>, 23 Jan, viewed 3 November 2019,</a:t>
            </a:r>
            <a:r>
              <a:rPr lang="en-GB" sz="1000">
                <a:uFill>
                  <a:noFill/>
                </a:uFill>
                <a:hlinkClick r:id="rId14"/>
              </a:rPr>
              <a:t> </a:t>
            </a:r>
            <a:r>
              <a:rPr lang="en-GB" sz="1000" u="sng">
                <a:solidFill>
                  <a:schemeClr val="accent5"/>
                </a:solidFill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https://www.sustainabilitymatters.net.au/content/water/news/rheem-upgrades-manufacturing-facility-following-deregulation-951311945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Masterplan</a:t>
            </a:r>
            <a:endParaRPr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457500"/>
            <a:ext cx="4363201" cy="332269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/>
          <p:nvPr/>
        </p:nvSpPr>
        <p:spPr>
          <a:xfrm>
            <a:off x="2210800" y="3338775"/>
            <a:ext cx="428700" cy="3834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22A7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5"/>
          <p:cNvCxnSpPr>
            <a:stCxn id="77" idx="0"/>
          </p:cNvCxnSpPr>
          <p:nvPr/>
        </p:nvCxnSpPr>
        <p:spPr>
          <a:xfrm flipH="1" rot="10800000">
            <a:off x="2425150" y="1658175"/>
            <a:ext cx="3034200" cy="1680600"/>
          </a:xfrm>
          <a:prstGeom prst="straightConnector1">
            <a:avLst/>
          </a:prstGeom>
          <a:noFill/>
          <a:ln cap="flat" cmpd="sng" w="38100">
            <a:solidFill>
              <a:srgbClr val="22A7E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5"/>
          <p:cNvCxnSpPr>
            <a:stCxn id="77" idx="2"/>
          </p:cNvCxnSpPr>
          <p:nvPr/>
        </p:nvCxnSpPr>
        <p:spPr>
          <a:xfrm>
            <a:off x="2425150" y="3722175"/>
            <a:ext cx="3034200" cy="530100"/>
          </a:xfrm>
          <a:prstGeom prst="straightConnector1">
            <a:avLst/>
          </a:prstGeom>
          <a:noFill/>
          <a:ln cap="flat" cmpd="sng" w="38100">
            <a:solidFill>
              <a:srgbClr val="22A7E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5"/>
          <p:cNvSpPr txBox="1"/>
          <p:nvPr/>
        </p:nvSpPr>
        <p:spPr>
          <a:xfrm>
            <a:off x="5318375" y="4252275"/>
            <a:ext cx="36435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Rheem Hot Water Systems (Industrial Site)</a:t>
            </a:r>
            <a:endParaRPr i="1"/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4">
            <a:alphaModFix/>
          </a:blip>
          <a:srcRect b="0" l="0" r="6305" t="0"/>
          <a:stretch/>
        </p:blipFill>
        <p:spPr>
          <a:xfrm>
            <a:off x="5447950" y="1617600"/>
            <a:ext cx="3384376" cy="2636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Strategy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the industrial site on Area 2 as a </a:t>
            </a:r>
            <a:r>
              <a:rPr b="1"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shopping plaza</a:t>
            </a: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that will host vendors (local and international)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Embed environmentally sustainable designs</a:t>
            </a: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b="1"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Bioswales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Temperature-reducing tree coverage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 rotWithShape="1">
          <a:blip r:embed="rId3">
            <a:alphaModFix/>
          </a:blip>
          <a:srcRect b="5078" l="0" r="10039" t="0"/>
          <a:stretch/>
        </p:blipFill>
        <p:spPr>
          <a:xfrm>
            <a:off x="4406225" y="1652075"/>
            <a:ext cx="4358026" cy="27834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5688525" y="4435525"/>
            <a:ext cx="17934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Bioswale with plants</a:t>
            </a:r>
            <a:endParaRPr i="1"/>
          </a:p>
        </p:txBody>
      </p:sp>
      <p:sp>
        <p:nvSpPr>
          <p:cNvPr id="90" name="Google Shape;90;p16"/>
          <p:cNvSpPr/>
          <p:nvPr/>
        </p:nvSpPr>
        <p:spPr>
          <a:xfrm>
            <a:off x="6598575" y="3101725"/>
            <a:ext cx="1894800" cy="1333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Environmental Profile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25" y="1638912"/>
            <a:ext cx="3940674" cy="278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 rotWithShape="1">
          <a:blip r:embed="rId4">
            <a:alphaModFix/>
          </a:blip>
          <a:srcRect b="0" l="0" r="724" t="0"/>
          <a:stretch/>
        </p:blipFill>
        <p:spPr>
          <a:xfrm>
            <a:off x="4034500" y="1638900"/>
            <a:ext cx="5023050" cy="257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Surface Topography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500" y="1423250"/>
            <a:ext cx="7769049" cy="351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Demography and Infrastructure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451775" y="13812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Proximity to: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Western Sydney University (Students)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Residential Areas (Tenants)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Workplaces (Workers)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9"/>
          <p:cNvSpPr txBox="1"/>
          <p:nvPr>
            <p:ph idx="2" type="body"/>
          </p:nvPr>
        </p:nvSpPr>
        <p:spPr>
          <a:xfrm>
            <a:off x="4572000" y="13812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Public Transport Services: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Parramatta Light Rail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Additional Bus Services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Active Transport Link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Strategy Timeline</a:t>
            </a:r>
            <a:endParaRPr/>
          </a:p>
        </p:txBody>
      </p:sp>
      <p:grpSp>
        <p:nvGrpSpPr>
          <p:cNvPr id="116" name="Google Shape;116;p20"/>
          <p:cNvGrpSpPr/>
          <p:nvPr/>
        </p:nvGrpSpPr>
        <p:grpSpPr>
          <a:xfrm>
            <a:off x="4183990" y="1261393"/>
            <a:ext cx="2638610" cy="3560579"/>
            <a:chOff x="5441385" y="1285475"/>
            <a:chExt cx="3305700" cy="3550284"/>
          </a:xfrm>
        </p:grpSpPr>
        <p:sp>
          <p:nvSpPr>
            <p:cNvPr id="117" name="Google Shape;117;p20"/>
            <p:cNvSpPr/>
            <p:nvPr/>
          </p:nvSpPr>
          <p:spPr>
            <a:xfrm>
              <a:off x="5441385" y="1285475"/>
              <a:ext cx="3305700" cy="791100"/>
            </a:xfrm>
            <a:prstGeom prst="chevron">
              <a:avLst>
                <a:gd fmla="val 50000" name="adj"/>
              </a:avLst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</a:rPr>
                <a:t>Stage 3:</a:t>
              </a:r>
              <a:endParaRPr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solidFill>
                    <a:srgbClr val="FFFFFF"/>
                  </a:solidFill>
                </a:rPr>
                <a:t>Construction</a:t>
              </a:r>
              <a:endParaRPr i="1"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solidFill>
                    <a:srgbClr val="FFFFFF"/>
                  </a:solidFill>
                </a:rPr>
                <a:t>(2-3 yrs)</a:t>
              </a:r>
              <a:endParaRPr i="1">
                <a:solidFill>
                  <a:srgbClr val="FFFFFF"/>
                </a:solidFill>
              </a:endParaRPr>
            </a:p>
          </p:txBody>
        </p:sp>
        <p:sp>
          <p:nvSpPr>
            <p:cNvPr id="118" name="Google Shape;118;p20"/>
            <p:cNvSpPr txBox="1"/>
            <p:nvPr/>
          </p:nvSpPr>
          <p:spPr>
            <a:xfrm>
              <a:off x="5833391" y="2220059"/>
              <a:ext cx="26811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Char char="●"/>
              </a:pPr>
              <a:r>
                <a:rPr lang="en-GB" sz="1200"/>
                <a:t>Site establishment</a:t>
              </a:r>
              <a:endParaRPr sz="1200"/>
            </a:p>
            <a:p>
              <a:pPr indent="-304800" lvl="0" marL="457200" rtl="0" algn="l">
                <a:lnSpc>
                  <a:spcPct val="114000"/>
                </a:lnSpc>
                <a:spcBef>
                  <a:spcPts val="1000"/>
                </a:spcBef>
                <a:spcAft>
                  <a:spcPts val="0"/>
                </a:spcAft>
                <a:buSzPts val="1200"/>
                <a:buChar char="●"/>
              </a:pPr>
              <a:r>
                <a:rPr lang="en-GB" sz="1200"/>
                <a:t>Demolition </a:t>
              </a:r>
              <a:endParaRPr sz="1200"/>
            </a:p>
            <a:p>
              <a:pPr indent="-304800" lvl="0" marL="457200" rtl="0" algn="l">
                <a:lnSpc>
                  <a:spcPct val="114000"/>
                </a:lnSpc>
                <a:spcBef>
                  <a:spcPts val="1000"/>
                </a:spcBef>
                <a:spcAft>
                  <a:spcPts val="0"/>
                </a:spcAft>
                <a:buSzPts val="1200"/>
                <a:buChar char="●"/>
              </a:pPr>
              <a:r>
                <a:rPr lang="en-GB" sz="1200"/>
                <a:t>Groundworks &amp; excavation</a:t>
              </a:r>
              <a:endParaRPr sz="1200"/>
            </a:p>
            <a:p>
              <a:pPr indent="-304800" lvl="0" marL="457200" rtl="0" algn="l">
                <a:lnSpc>
                  <a:spcPct val="114000"/>
                </a:lnSpc>
                <a:spcBef>
                  <a:spcPts val="1000"/>
                </a:spcBef>
                <a:spcAft>
                  <a:spcPts val="1000"/>
                </a:spcAft>
                <a:buSzPts val="1200"/>
                <a:buChar char="●"/>
              </a:pPr>
              <a:r>
                <a:rPr lang="en-GB" sz="1200"/>
                <a:t>Build structure </a:t>
              </a:r>
              <a:endParaRPr sz="1200"/>
            </a:p>
          </p:txBody>
        </p:sp>
      </p:grpSp>
      <p:grpSp>
        <p:nvGrpSpPr>
          <p:cNvPr id="119" name="Google Shape;119;p20"/>
          <p:cNvGrpSpPr/>
          <p:nvPr/>
        </p:nvGrpSpPr>
        <p:grpSpPr>
          <a:xfrm>
            <a:off x="0" y="1256393"/>
            <a:ext cx="2413665" cy="3548176"/>
            <a:chOff x="0" y="1256356"/>
            <a:chExt cx="3546900" cy="3548176"/>
          </a:xfrm>
        </p:grpSpPr>
        <p:sp>
          <p:nvSpPr>
            <p:cNvPr id="120" name="Google Shape;120;p20"/>
            <p:cNvSpPr/>
            <p:nvPr/>
          </p:nvSpPr>
          <p:spPr>
            <a:xfrm>
              <a:off x="0" y="1256356"/>
              <a:ext cx="3546900" cy="800700"/>
            </a:xfrm>
            <a:prstGeom prst="homePlate">
              <a:avLst>
                <a:gd fmla="val 50000" name="adj"/>
              </a:avLst>
            </a:prstGeom>
            <a:solidFill>
              <a:srgbClr val="0737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</a:rPr>
                <a:t>Stage 1:</a:t>
              </a:r>
              <a:endParaRPr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solidFill>
                    <a:srgbClr val="FFFFFF"/>
                  </a:solidFill>
                </a:rPr>
                <a:t>Concept Design </a:t>
              </a:r>
              <a:endParaRPr i="1"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solidFill>
                    <a:srgbClr val="FFFFFF"/>
                  </a:solidFill>
                </a:rPr>
                <a:t>(6 mths - 1yr)</a:t>
              </a:r>
              <a:endParaRPr i="1">
                <a:solidFill>
                  <a:srgbClr val="FFFFFF"/>
                </a:solidFill>
              </a:endParaRPr>
            </a:p>
          </p:txBody>
        </p:sp>
        <p:sp>
          <p:nvSpPr>
            <p:cNvPr id="121" name="Google Shape;121;p20"/>
            <p:cNvSpPr txBox="1"/>
            <p:nvPr/>
          </p:nvSpPr>
          <p:spPr>
            <a:xfrm>
              <a:off x="157256" y="2188832"/>
              <a:ext cx="30576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Char char="●"/>
              </a:pPr>
              <a:r>
                <a:rPr lang="en-GB" sz="1200"/>
                <a:t>Choose architects and engineers</a:t>
              </a:r>
              <a:endParaRPr sz="1200"/>
            </a:p>
            <a:p>
              <a:pPr indent="-304800" lvl="0" marL="457200" rtl="0" algn="l">
                <a:lnSpc>
                  <a:spcPct val="114000"/>
                </a:lnSpc>
                <a:spcBef>
                  <a:spcPts val="1000"/>
                </a:spcBef>
                <a:spcAft>
                  <a:spcPts val="0"/>
                </a:spcAft>
                <a:buSzPts val="1200"/>
                <a:buChar char="●"/>
              </a:pPr>
              <a:r>
                <a:rPr lang="en-GB" sz="1200"/>
                <a:t>Get concept design approved by local council for DA</a:t>
              </a:r>
              <a:endParaRPr sz="1200"/>
            </a:p>
            <a:p>
              <a:pPr indent="0" lvl="0" marL="0" rtl="0" algn="l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2" name="Google Shape;122;p20"/>
          <p:cNvGrpSpPr/>
          <p:nvPr/>
        </p:nvGrpSpPr>
        <p:grpSpPr>
          <a:xfrm>
            <a:off x="2009595" y="1256519"/>
            <a:ext cx="2638679" cy="3548300"/>
            <a:chOff x="2505630" y="1256325"/>
            <a:chExt cx="3798300" cy="3548300"/>
          </a:xfrm>
        </p:grpSpPr>
        <p:sp>
          <p:nvSpPr>
            <p:cNvPr id="123" name="Google Shape;123;p20"/>
            <p:cNvSpPr/>
            <p:nvPr/>
          </p:nvSpPr>
          <p:spPr>
            <a:xfrm>
              <a:off x="2505630" y="1256325"/>
              <a:ext cx="3798300" cy="800700"/>
            </a:xfrm>
            <a:prstGeom prst="chevron">
              <a:avLst>
                <a:gd fmla="val 50000" name="adj"/>
              </a:avLst>
            </a:prstGeom>
            <a:solidFill>
              <a:srgbClr val="0B5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</a:rPr>
                <a:t>Stage 2:</a:t>
              </a:r>
              <a:endParaRPr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solidFill>
                    <a:srgbClr val="FFFFFF"/>
                  </a:solidFill>
                </a:rPr>
                <a:t>Detail Design </a:t>
              </a:r>
              <a:endParaRPr i="1"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solidFill>
                    <a:srgbClr val="FFFFFF"/>
                  </a:solidFill>
                </a:rPr>
                <a:t>&amp; Tender Process </a:t>
              </a:r>
              <a:endParaRPr i="1"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>
                  <a:solidFill>
                    <a:srgbClr val="FFFFFF"/>
                  </a:solidFill>
                </a:rPr>
                <a:t>(3-6 mths)</a:t>
              </a:r>
              <a:endParaRPr i="1">
                <a:solidFill>
                  <a:srgbClr val="FFFFFF"/>
                </a:solidFill>
              </a:endParaRPr>
            </a:p>
          </p:txBody>
        </p:sp>
        <p:sp>
          <p:nvSpPr>
            <p:cNvPr id="124" name="Google Shape;124;p20"/>
            <p:cNvSpPr txBox="1"/>
            <p:nvPr/>
          </p:nvSpPr>
          <p:spPr>
            <a:xfrm>
              <a:off x="2935384" y="2188925"/>
              <a:ext cx="29388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Char char="●"/>
              </a:pPr>
              <a:r>
                <a:rPr lang="en-GB" sz="1200"/>
                <a:t>Complete tender design of plaza </a:t>
              </a:r>
              <a:endParaRPr sz="1200"/>
            </a:p>
            <a:p>
              <a:pPr indent="-304800" lvl="0" marL="457200" rtl="0" algn="l">
                <a:lnSpc>
                  <a:spcPct val="114000"/>
                </a:lnSpc>
                <a:spcBef>
                  <a:spcPts val="1000"/>
                </a:spcBef>
                <a:spcAft>
                  <a:spcPts val="1000"/>
                </a:spcAft>
                <a:buSzPts val="1200"/>
                <a:buChar char="●"/>
              </a:pPr>
              <a:r>
                <a:rPr lang="en-GB" sz="1200"/>
                <a:t>Onboard contractors &amp; complete detailed design </a:t>
              </a:r>
              <a:endParaRPr sz="1200"/>
            </a:p>
          </p:txBody>
        </p:sp>
      </p:grpSp>
      <p:sp>
        <p:nvSpPr>
          <p:cNvPr id="125" name="Google Shape;125;p20"/>
          <p:cNvSpPr/>
          <p:nvPr/>
        </p:nvSpPr>
        <p:spPr>
          <a:xfrm>
            <a:off x="6413825" y="1266100"/>
            <a:ext cx="2648700" cy="791100"/>
          </a:xfrm>
          <a:prstGeom prst="chevron">
            <a:avLst>
              <a:gd fmla="val 50000" name="adj"/>
            </a:avLst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Stage 4: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FFFFFF"/>
                </a:solidFill>
              </a:rPr>
              <a:t>Landscaping</a:t>
            </a:r>
            <a:endParaRPr i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FFFFFF"/>
                </a:solidFill>
              </a:rPr>
              <a:t>(3 mths)</a:t>
            </a:r>
            <a:endParaRPr i="1">
              <a:solidFill>
                <a:srgbClr val="FFFFFF"/>
              </a:solidFill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6564725" y="2198675"/>
            <a:ext cx="2346900" cy="26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Fit-out the interior </a:t>
            </a:r>
            <a:endParaRPr sz="1200"/>
          </a:p>
          <a:p>
            <a:pPr indent="-304800" lvl="1" marL="54000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Fit-out direct from cold shell instead of providing a base fit-out to be stripped in the future → reduces waste</a:t>
            </a:r>
            <a:endParaRPr sz="1200"/>
          </a:p>
          <a:p>
            <a:pPr indent="-304800" lvl="0" marL="45720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Construct bioswales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Current Infrastructure</a:t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25" y="1566975"/>
            <a:ext cx="2082575" cy="78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3275" y="1767525"/>
            <a:ext cx="2952848" cy="78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3275" y="2891375"/>
            <a:ext cx="2434649" cy="4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6400" y="1566975"/>
            <a:ext cx="1333350" cy="133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25349" y="2900333"/>
            <a:ext cx="1333350" cy="1342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46875" y="3342675"/>
            <a:ext cx="2939157" cy="78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95075" y="3600494"/>
            <a:ext cx="1437925" cy="127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